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4" r:id="rId5"/>
    <p:sldId id="258" r:id="rId6"/>
    <p:sldId id="275" r:id="rId7"/>
    <p:sldId id="259" r:id="rId8"/>
    <p:sldId id="260" r:id="rId9"/>
    <p:sldId id="266" r:id="rId10"/>
    <p:sldId id="289" r:id="rId11"/>
    <p:sldId id="288" r:id="rId12"/>
    <p:sldId id="268" r:id="rId13"/>
    <p:sldId id="269" r:id="rId14"/>
    <p:sldId id="270" r:id="rId15"/>
    <p:sldId id="297" r:id="rId16"/>
    <p:sldId id="271" r:id="rId17"/>
    <p:sldId id="282" r:id="rId18"/>
    <p:sldId id="299" r:id="rId19"/>
    <p:sldId id="272" r:id="rId20"/>
    <p:sldId id="300" r:id="rId21"/>
    <p:sldId id="273" r:id="rId22"/>
    <p:sldId id="306" r:id="rId23"/>
    <p:sldId id="265" r:id="rId24"/>
    <p:sldId id="287" r:id="rId25"/>
    <p:sldId id="279" r:id="rId26"/>
    <p:sldId id="283" r:id="rId27"/>
    <p:sldId id="291" r:id="rId28"/>
    <p:sldId id="284" r:id="rId29"/>
    <p:sldId id="285" r:id="rId30"/>
    <p:sldId id="286" r:id="rId31"/>
    <p:sldId id="292" r:id="rId32"/>
    <p:sldId id="280" r:id="rId33"/>
    <p:sldId id="307" r:id="rId34"/>
    <p:sldId id="305" r:id="rId35"/>
    <p:sldId id="308" r:id="rId36"/>
    <p:sldId id="278" r:id="rId37"/>
    <p:sldId id="309" r:id="rId38"/>
    <p:sldId id="281" r:id="rId39"/>
    <p:sldId id="263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00"/>
    <a:srgbClr val="FFDC6D"/>
    <a:srgbClr val="DDFA96"/>
    <a:srgbClr val="9BF5FF"/>
    <a:srgbClr val="82DBFA"/>
    <a:srgbClr val="7DDDFF"/>
    <a:srgbClr val="CDF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4E97C-95D8-017D-3E36-3BBD2B64B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E909D9-4D0D-1597-6A13-BCF06C59A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76237B-590D-E2F7-272A-BB25EA89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DD20DA-DA1D-03ED-3F60-4F26FDA7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2624C-6D8D-E1CB-04F1-38EBB2D1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0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3CEF9-F590-D3F3-76A3-0ADBD77A7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56BBBD-647B-836A-CCB0-326EA7BB6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7F1393-0F5D-3B6C-6B56-28DFBCD9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E95B4-FFE8-E95F-A938-4C9FC9148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E66D4D-4B9E-46DE-00B7-F3093E11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94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20575D-4346-35D3-A569-8F8797CCC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EE76F0-74AE-AE90-3248-B4492A644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8A6DE1-2232-13C2-3776-339ED433B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41F526-FD3D-23D1-CC3E-D3A958853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F6B0B9-A54A-DC8C-7EF4-51C7D907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74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49CCD-1205-4B51-F3A6-F0462483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4EAA9-4E69-B768-0099-2EB052F3F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D085F7-F17F-EF12-77E1-E3B70F558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7D567-4696-28BB-EC25-CE5A2C17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C42AE4-AD9A-A5B8-6132-BA976C1FB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96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E3A3F-DD05-4B24-4C6B-7C1B85866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CA7768-3A2F-523B-98B5-BFFAC8C56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931C1F-847D-C523-443A-4B0BB1B0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4FBEA7-27CE-3077-C149-B0D788B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8A251D-1B1D-BE71-5832-F17571E8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81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F0554-E35C-1654-4C74-4CBC2B0F6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F2B37-5F9E-DFA5-22F4-7B0F9BEE6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88CE71-80F7-F26A-8F8C-B84DC3AA2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B010-C746-0247-2538-E524DF05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E460FE-2771-4F39-8BF9-949538F3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0FB058-A739-CE76-6AA1-33D7408C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6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769BD-CACF-6148-2A89-B83C10CF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0811C2-F4D1-0F36-3C78-CBA05CC22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856081-3C77-6E82-E242-306D6DE16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F6BBA6B-0463-FAF5-880C-BA28C79B25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1D2CF1-BD67-E9E7-1EE6-3F7598A6D3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9717019-F842-C576-B89C-69DB6AA6D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2277AA-3345-9DDF-C4D0-E7DC09D1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3ADBCE-EF06-F34C-29D7-D01D194C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57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42439-26F0-2BBD-0B9E-7A5371F8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E21BF4-EDFE-A98A-E23A-6B844498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E500F4-6661-2E31-DE15-67F36D9C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4777F4-1922-8F26-86AB-21BA3FD9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08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89D513-8754-BCC0-3283-C9EC4B37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BAE6E69-424C-96AC-2AA1-D3E26E53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3DE284-F520-732E-BD71-861FC6E6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97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D4DB6-5C88-BDC6-E3F1-87BFC7B0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B51B8-B944-EA9D-D820-857F92F0F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FE3B50B-DEEE-389D-E46A-C01D775F7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DAC502-5425-6618-407A-90D807C3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6641FB-53D2-F79C-A8C3-4D3AA922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7D33FF-BAB5-7242-8097-292735DA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9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8B480-8987-4793-8B80-C3BC1A27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E890AB1-E88E-A1AB-E772-DBAB1369A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8E8D75-E45E-F3AA-5304-CA13FE87E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AE7639-2A8F-DB7C-C7F4-028D31F36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4E96FE-2912-9C7F-629B-8769A9BF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2C0DB6-7BDA-3803-93B8-2A140B8A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33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B7678E-86D7-1F5B-804C-AEECFD2B8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EF7883-8D2B-9B4B-53A2-3A96DE541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03D045-2709-8A55-2CC6-0B2F11892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FF6DE-FDDC-4AC5-B02B-7D5F8C0E3E77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9E8A21-07B4-74FE-3EA8-F9407929F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E7588E-A263-B70B-C826-2A3E7B971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4FE46-9B9F-4BD8-903F-9B4F87B871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9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03931-0E39-CCCB-A13D-41A3FD58A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5455"/>
            <a:ext cx="9144000" cy="1004507"/>
          </a:xfrm>
        </p:spPr>
        <p:txBody>
          <a:bodyPr/>
          <a:lstStyle/>
          <a:p>
            <a:r>
              <a:rPr lang="cs-CZ" dirty="0"/>
              <a:t>Autismus a okolí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742FF4-C6E0-0FCB-6F68-B9D1CA273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aneb jak se žije s autismem a jak se projevuje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Autor: Matyáš Pilz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7C46F13-583F-4122-E61B-D6FFC94EA4AB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EADE1D4D-83CA-2098-CE09-F8AB735FE6E7}"/>
              </a:ext>
            </a:extLst>
          </p:cNvPr>
          <p:cNvSpPr txBox="1">
            <a:spLocks/>
          </p:cNvSpPr>
          <p:nvPr/>
        </p:nvSpPr>
        <p:spPr>
          <a:xfrm>
            <a:off x="1402080" y="5916168"/>
            <a:ext cx="9387840" cy="6668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i="1" dirty="0">
                <a:latin typeface="Bahnschrift" panose="020B0502040204020203" pitchFamily="34" charset="0"/>
              </a:rPr>
              <a:t>Život na autistickém spektru očima mladého člověka Matyáše </a:t>
            </a:r>
            <a:r>
              <a:rPr lang="cs-CZ" b="1" i="1" dirty="0" err="1">
                <a:latin typeface="Bahnschrift" panose="020B0502040204020203" pitchFamily="34" charset="0"/>
              </a:rPr>
              <a:t>Pilze</a:t>
            </a:r>
            <a:endParaRPr lang="cs-CZ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6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Aktuálnost v pohledu odborné veřejnosti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je to autismus a Aspergerův syndrom?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47CECF5-134A-A3EE-5722-3AC9403276DD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7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26B41-13D0-A974-6BB0-24851554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Aktuálnost v pohledu odborné veřejnosti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0DDE8-35A5-D6DF-371B-62F346D57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Mnoho psychologů (vč. klinických), psychiatrů apod. vychází čistě z toho, co se o autistickém spektru šířilo v Česku v 90. letech</a:t>
            </a:r>
          </a:p>
          <a:p>
            <a:r>
              <a:rPr lang="cs-CZ" dirty="0"/>
              <a:t>Dosud mnozí na autisty pohlížejí jako na homogenní skupinu, která má právě ty samé, stále stejné vlastnosti</a:t>
            </a:r>
          </a:p>
          <a:p>
            <a:pPr lvl="1"/>
            <a:r>
              <a:rPr lang="cs-CZ" dirty="0"/>
              <a:t>milují železnici</a:t>
            </a:r>
          </a:p>
          <a:p>
            <a:pPr lvl="1"/>
            <a:r>
              <a:rPr lang="cs-CZ" dirty="0"/>
              <a:t>nemluví NEBO mluví stále jen o svých zájmech</a:t>
            </a:r>
          </a:p>
          <a:p>
            <a:pPr lvl="1"/>
            <a:r>
              <a:rPr lang="cs-CZ" dirty="0"/>
              <a:t>nemají pocity</a:t>
            </a:r>
          </a:p>
          <a:p>
            <a:pPr lvl="1"/>
            <a:r>
              <a:rPr lang="cs-CZ" dirty="0"/>
              <a:t>atd.</a:t>
            </a:r>
          </a:p>
          <a:p>
            <a:r>
              <a:rPr lang="cs-CZ" dirty="0"/>
              <a:t>Je tak patrná </a:t>
            </a:r>
            <a:r>
              <a:rPr lang="cs-CZ" dirty="0" err="1"/>
              <a:t>zaseklost</a:t>
            </a:r>
            <a:r>
              <a:rPr lang="cs-CZ" dirty="0"/>
              <a:t> části odborné veřejnosti a odborníků</a:t>
            </a:r>
            <a:br>
              <a:rPr lang="cs-CZ" dirty="0"/>
            </a:br>
            <a:r>
              <a:rPr lang="cs-CZ" dirty="0"/>
              <a:t>v 90. letech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9FCCD31-6103-66AE-3EC5-E29FB0512558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37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8BBC8-47F8-3933-49BB-515B04921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Pokroky za poslední léta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DBABDC-EB29-EC23-9433-A4A762DBD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Méně paušalizace</a:t>
            </a:r>
          </a:p>
          <a:p>
            <a:r>
              <a:rPr lang="cs-CZ" dirty="0"/>
              <a:t>Větší důraz na různorodost projevů u jednotlivých osob</a:t>
            </a:r>
          </a:p>
          <a:p>
            <a:r>
              <a:rPr lang="cs-CZ" dirty="0"/>
              <a:t>Odklon od konkretizovaných diagnóz „Aspergerův syndrom“, „nízce funkční autismus“, „středně funkční autismus“…</a:t>
            </a:r>
          </a:p>
          <a:p>
            <a:r>
              <a:rPr lang="cs-CZ" dirty="0"/>
              <a:t>Větší význam souběhu či přidružených diagnóz</a:t>
            </a:r>
          </a:p>
          <a:p>
            <a:r>
              <a:rPr lang="cs-CZ" b="1" dirty="0"/>
              <a:t>Osvětová činnost </a:t>
            </a:r>
            <a:r>
              <a:rPr lang="cs-CZ" b="1" dirty="0" err="1"/>
              <a:t>sebeobhájců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Více… viz další části přednášky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9D284A0-8FFD-1C88-0103-EA7930779C6B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359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D7202-3217-2E44-958A-182B2E51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jsou </a:t>
            </a:r>
            <a:r>
              <a:rPr lang="cs-CZ" dirty="0" err="1"/>
              <a:t>sebeobhájci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2BAAB5-483A-F7D0-40D8-68C0A9A99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Sdílení prožitků, zážitků, zkušeností a pocitů vlastních i lidí ze svého okolí za účelem dosažení pochopení společností</a:t>
            </a:r>
          </a:p>
          <a:p>
            <a:r>
              <a:rPr lang="cs-CZ" i="1" dirty="0"/>
              <a:t>Z historie definici odpovídá tzv. ztracená generace a další spisovatelé – bývalí vojáci z první sv. války</a:t>
            </a:r>
          </a:p>
          <a:p>
            <a:r>
              <a:rPr lang="cs-CZ" dirty="0"/>
              <a:t>První známý případ </a:t>
            </a:r>
            <a:r>
              <a:rPr lang="cs-CZ" dirty="0" err="1"/>
              <a:t>sebeobhájkyně</a:t>
            </a:r>
            <a:r>
              <a:rPr lang="cs-CZ" dirty="0"/>
              <a:t> na aut. spektru – Temple </a:t>
            </a:r>
            <a:r>
              <a:rPr lang="cs-CZ" dirty="0" err="1"/>
              <a:t>Grandin</a:t>
            </a:r>
            <a:r>
              <a:rPr lang="cs-CZ" dirty="0"/>
              <a:t> v roce 2010</a:t>
            </a:r>
          </a:p>
          <a:p>
            <a:r>
              <a:rPr lang="cs-CZ" dirty="0"/>
              <a:t>V Česku lze zmínit mj. organizaci </a:t>
            </a:r>
            <a:r>
              <a:rPr lang="cs-CZ" dirty="0" err="1"/>
              <a:t>Adventor</a:t>
            </a:r>
            <a:r>
              <a:rPr lang="cs-CZ" dirty="0"/>
              <a:t> (A-komunita), část tvůrců na </a:t>
            </a:r>
            <a:r>
              <a:rPr lang="cs-CZ" dirty="0" err="1"/>
              <a:t>AutismPortu</a:t>
            </a:r>
            <a:r>
              <a:rPr lang="cs-CZ" dirty="0"/>
              <a:t> či komunitu ATYP Magazínu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B848528-D6F3-70FA-9D6F-0E9B32D49D1B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277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CF840-FD7F-C6E1-C6CB-F0349029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</a:t>
            </a:r>
            <a:r>
              <a:rPr lang="cs-CZ" dirty="0" err="1"/>
              <a:t>sebeobhájců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FEF8F7-9604-41A0-928E-6B9FF7723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Osobní prezentace života na autistickém spektru – blogy, články, videa</a:t>
            </a:r>
          </a:p>
          <a:p>
            <a:r>
              <a:rPr lang="cs-CZ" dirty="0"/>
              <a:t>Veřejné akce osob na autistickém spektru - přednášky, besedy…</a:t>
            </a:r>
          </a:p>
          <a:p>
            <a:r>
              <a:rPr lang="cs-CZ" dirty="0"/>
              <a:t>Autistická konference</a:t>
            </a:r>
          </a:p>
          <a:p>
            <a:r>
              <a:rPr lang="cs-CZ" dirty="0"/>
              <a:t>Publikace</a:t>
            </a:r>
          </a:p>
          <a:p>
            <a:r>
              <a:rPr lang="cs-CZ" dirty="0"/>
              <a:t>Přímá pracovní činnost – např. pedagogická, vědecká, řemeslná, umělecká… popřípadě i prezentace její činnosti – a otevřenost v oblasti diagnózy vůči „spoluúčinkujícím“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421963-E71E-7CDC-A8E0-A82BC5F09AFD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15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Mýty a jejich hodnocení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Víme všechno tak, jak to je?</a:t>
            </a:r>
          </a:p>
          <a:p>
            <a:r>
              <a:rPr lang="cs-CZ" dirty="0">
                <a:solidFill>
                  <a:schemeClr val="accent6"/>
                </a:solidFill>
              </a:rPr>
              <a:t>Opravdu?</a:t>
            </a:r>
          </a:p>
          <a:p>
            <a:r>
              <a:rPr lang="cs-CZ" dirty="0">
                <a:solidFill>
                  <a:srgbClr val="C00000"/>
                </a:solidFill>
              </a:rPr>
              <a:t>S naprostou jistotou?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ABC2097-CB91-10F1-AEE6-C25DC240836D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99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940CD-220E-9FB9-49FA-11632CE1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Mýty a jejich zhodnocení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6ED1B-B019-4A6B-10A8-A33CB01C2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milují železnici</a:t>
            </a:r>
          </a:p>
          <a:p>
            <a:r>
              <a:rPr lang="cs-CZ" dirty="0"/>
              <a:t>nemluví NEBO mluví stále jen o svých zájmech</a:t>
            </a:r>
          </a:p>
          <a:p>
            <a:r>
              <a:rPr lang="cs-CZ" dirty="0"/>
              <a:t>nemají pocity</a:t>
            </a:r>
          </a:p>
          <a:p>
            <a:r>
              <a:rPr lang="cs-CZ" dirty="0"/>
              <a:t>nechápou humor, ironii</a:t>
            </a:r>
          </a:p>
          <a:p>
            <a:r>
              <a:rPr lang="cs-CZ" dirty="0"/>
              <a:t>jsou jen zahledění do sebe, nerozumí okolí…</a:t>
            </a:r>
          </a:p>
          <a:p>
            <a:r>
              <a:rPr lang="cs-CZ" dirty="0"/>
              <a:t>jsou bezdůvodně agresivní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5E806EF-53F9-72B0-7631-A09FDA4A91F3}"/>
              </a:ext>
            </a:extLst>
          </p:cNvPr>
          <p:cNvSpPr/>
          <p:nvPr/>
        </p:nvSpPr>
        <p:spPr>
          <a:xfrm>
            <a:off x="685800" y="5010912"/>
            <a:ext cx="6400800" cy="14819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Ústní vysvětlení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7B3F85-6AB9-ACB4-4BE1-04EB7445C07C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13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jsou osoby na spektru označovány?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184"/>
            <a:ext cx="10515600" cy="5020691"/>
          </a:xfrm>
        </p:spPr>
        <p:txBody>
          <a:bodyPr numCol="2">
            <a:normAutofit fontScale="85000" lnSpcReduction="20000"/>
          </a:bodyPr>
          <a:lstStyle/>
          <a:p>
            <a:r>
              <a:rPr lang="cs-CZ" dirty="0"/>
              <a:t>Osoba na autistickém spektru</a:t>
            </a:r>
          </a:p>
          <a:p>
            <a:r>
              <a:rPr lang="cs-CZ" dirty="0"/>
              <a:t>Osoba na spektru autismu</a:t>
            </a:r>
          </a:p>
          <a:p>
            <a:r>
              <a:rPr lang="cs-CZ" dirty="0"/>
              <a:t>Osoba s autismem</a:t>
            </a:r>
          </a:p>
          <a:p>
            <a:pPr lvl="1"/>
            <a:r>
              <a:rPr lang="cs-CZ" dirty="0"/>
              <a:t>Osoba s Aspergerovým syndromem</a:t>
            </a:r>
          </a:p>
          <a:p>
            <a:r>
              <a:rPr lang="cs-CZ" dirty="0"/>
              <a:t>Osoba s poruchou autistického spektra</a:t>
            </a:r>
          </a:p>
          <a:p>
            <a:pPr lvl="1"/>
            <a:r>
              <a:rPr lang="cs-CZ" dirty="0"/>
              <a:t>Osoba s poruchou atypický autismus</a:t>
            </a:r>
          </a:p>
          <a:p>
            <a:r>
              <a:rPr lang="cs-CZ" dirty="0"/>
              <a:t>Autistická osoba</a:t>
            </a:r>
          </a:p>
          <a:p>
            <a:r>
              <a:rPr lang="cs-CZ" dirty="0"/>
              <a:t>Osoba s jinakostí zvanou autismus</a:t>
            </a:r>
          </a:p>
          <a:p>
            <a:r>
              <a:rPr lang="cs-CZ" dirty="0"/>
              <a:t>Osoba s jinakostí autistického spektra</a:t>
            </a:r>
          </a:p>
          <a:p>
            <a:r>
              <a:rPr lang="cs-CZ" dirty="0"/>
              <a:t>Osoba se zvláštností autistického spektra</a:t>
            </a:r>
          </a:p>
          <a:p>
            <a:r>
              <a:rPr lang="cs-CZ" dirty="0"/>
              <a:t>Osoba … - má takovou vlastnost, má (totiž) autismus…</a:t>
            </a:r>
          </a:p>
          <a:p>
            <a:r>
              <a:rPr lang="cs-CZ" dirty="0"/>
              <a:t>Autista</a:t>
            </a:r>
          </a:p>
          <a:p>
            <a:r>
              <a:rPr lang="cs-CZ" dirty="0" err="1"/>
              <a:t>Autík</a:t>
            </a:r>
            <a:endParaRPr lang="cs-CZ" dirty="0"/>
          </a:p>
          <a:p>
            <a:pPr lvl="1"/>
            <a:r>
              <a:rPr lang="cs-CZ" dirty="0" err="1"/>
              <a:t>Asperger</a:t>
            </a:r>
            <a:endParaRPr lang="cs-CZ" dirty="0"/>
          </a:p>
          <a:p>
            <a:r>
              <a:rPr lang="cs-CZ" dirty="0" err="1"/>
              <a:t>Aspík</a:t>
            </a:r>
            <a:endParaRPr lang="cs-CZ" dirty="0"/>
          </a:p>
          <a:p>
            <a:pPr lvl="1"/>
            <a:r>
              <a:rPr lang="cs-CZ" dirty="0" err="1"/>
              <a:t>Aspička</a:t>
            </a:r>
            <a:endParaRPr lang="cs-CZ" dirty="0"/>
          </a:p>
          <a:p>
            <a:r>
              <a:rPr lang="cs-CZ" dirty="0" err="1"/>
              <a:t>PASák</a:t>
            </a:r>
            <a:r>
              <a:rPr lang="cs-CZ" dirty="0"/>
              <a:t> 	/	</a:t>
            </a:r>
            <a:r>
              <a:rPr lang="cs-CZ" dirty="0" err="1"/>
              <a:t>PASička</a:t>
            </a:r>
            <a:endParaRPr lang="cs-CZ" dirty="0"/>
          </a:p>
          <a:p>
            <a:r>
              <a:rPr lang="cs-CZ" dirty="0"/>
              <a:t>Osoba s vážnou nemocí - autismem</a:t>
            </a:r>
          </a:p>
          <a:p>
            <a:r>
              <a:rPr lang="cs-CZ" dirty="0"/>
              <a:t>Osoba nemocná poruchou autistického spektra</a:t>
            </a:r>
          </a:p>
          <a:p>
            <a:r>
              <a:rPr lang="cs-CZ" dirty="0"/>
              <a:t>Osoba trpící autismem</a:t>
            </a:r>
          </a:p>
          <a:p>
            <a:pPr lvl="1"/>
            <a:r>
              <a:rPr lang="cs-CZ" dirty="0"/>
              <a:t>Osoba trpící Aspergerovým syndromem</a:t>
            </a:r>
          </a:p>
          <a:p>
            <a:r>
              <a:rPr lang="cs-CZ" dirty="0"/>
              <a:t>Osoba trpící poruchou autistického spektra</a:t>
            </a:r>
          </a:p>
          <a:p>
            <a:r>
              <a:rPr lang="cs-CZ" dirty="0"/>
              <a:t>Osoba s (psychickou) chorobou – autismem!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6E6BFF4-306C-6908-15A0-5BBC493B2383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10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Způsob uvažování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Všichni jsou stejní, uvažují stejně…</a:t>
            </a:r>
          </a:p>
          <a:p>
            <a:r>
              <a:rPr lang="cs-CZ" dirty="0">
                <a:solidFill>
                  <a:schemeClr val="accent5"/>
                </a:solidFill>
              </a:rPr>
              <a:t>…akorát že vůbec, ale…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676C26F-383C-FAB4-320C-15054A76A843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82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0A07F-76B9-0D2A-BA53-8EBB82465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uvažování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EA35A-0962-E8B2-6BBA-4F42B01F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Níže uvedené body jsou rámec častých jevů, nikoli zaručené poznávací znaky!</a:t>
            </a:r>
          </a:p>
          <a:p>
            <a:r>
              <a:rPr lang="cs-CZ" dirty="0"/>
              <a:t>Častý je výrazně větší zájem o podrobné, mnohdy odborné informace, nevzácně též informace osobní</a:t>
            </a:r>
          </a:p>
          <a:p>
            <a:r>
              <a:rPr lang="cs-CZ" dirty="0"/>
              <a:t>Častý je výrazně větší či výrazně menší projevovaný zájem o širší souvislosti</a:t>
            </a:r>
          </a:p>
          <a:p>
            <a:r>
              <a:rPr lang="cs-CZ" dirty="0"/>
              <a:t>Ovlivněná empatie, zejména pak „obecná“ (vůči náhodnému kolemjdoucímu)</a:t>
            </a:r>
          </a:p>
          <a:p>
            <a:r>
              <a:rPr lang="cs-CZ" dirty="0"/>
              <a:t>Odlišné projevy pocitů</a:t>
            </a:r>
          </a:p>
          <a:p>
            <a:r>
              <a:rPr lang="cs-CZ" dirty="0"/>
              <a:t>Odlišné prožívání pocitů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42B2AA1-09D5-7DC7-9CB6-86FED5DA877E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68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4DCDA-E038-B8C4-57C2-E6E292F3D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Organizační 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BE8728-F6D2-7E36-AC62-C1C37DE0A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89618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endParaRPr lang="cs-CZ" dirty="0"/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C5991F7-3DA2-1CA9-D8DC-4A501835FBCA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491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Přidružené diagnózy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…takový typický autista…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21AB2B7-68AF-5881-0383-419B654AF5C3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942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BDFDCC-BC14-8BCA-8BC4-78B4BAA4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Přidružené diagnózy a projevy – častý výskyt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19A8AB-099D-99DB-3683-0A17B008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ADHD</a:t>
            </a:r>
          </a:p>
          <a:p>
            <a:r>
              <a:rPr lang="cs-CZ" dirty="0"/>
              <a:t>ADD (někdy s </a:t>
            </a:r>
            <a:r>
              <a:rPr lang="cs-CZ" dirty="0" err="1"/>
              <a:t>hypoaktivitou</a:t>
            </a:r>
            <a:r>
              <a:rPr lang="cs-CZ" dirty="0"/>
              <a:t>)</a:t>
            </a:r>
          </a:p>
          <a:p>
            <a:r>
              <a:rPr lang="cs-CZ" dirty="0"/>
              <a:t>PDA</a:t>
            </a:r>
          </a:p>
          <a:p>
            <a:endParaRPr lang="cs-CZ" dirty="0"/>
          </a:p>
          <a:p>
            <a:r>
              <a:rPr lang="cs-CZ" dirty="0"/>
              <a:t>HPO</a:t>
            </a:r>
          </a:p>
          <a:p>
            <a:r>
              <a:rPr lang="cs-CZ" dirty="0"/>
              <a:t>Schizofrenie, paranoia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2A1D572-37BF-5C02-5428-5D0074D6C7B6}"/>
              </a:ext>
            </a:extLst>
          </p:cNvPr>
          <p:cNvSpPr/>
          <p:nvPr/>
        </p:nvSpPr>
        <p:spPr>
          <a:xfrm rot="19830687">
            <a:off x="5074534" y="2887172"/>
            <a:ext cx="4072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>
                <a:ln w="0"/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Nejsem lékař!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93AD3C5-4D6B-246A-8195-B445089DE4DF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633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Přístup k osobám na spektru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Jaký by měl být?...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863DC9B-227C-A3E3-C468-0868682B11F5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654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požadavky na přístup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Aby byl prospěšný, musí být pro cílenou osobu</a:t>
            </a:r>
          </a:p>
          <a:p>
            <a:pPr lvl="1"/>
            <a:r>
              <a:rPr lang="cs-CZ" dirty="0"/>
              <a:t>srozumitelný</a:t>
            </a:r>
          </a:p>
          <a:p>
            <a:pPr lvl="1"/>
            <a:r>
              <a:rPr lang="cs-CZ" dirty="0"/>
              <a:t>předvídatelný</a:t>
            </a:r>
          </a:p>
          <a:p>
            <a:pPr lvl="1"/>
            <a:r>
              <a:rPr lang="cs-CZ" dirty="0"/>
              <a:t>přijatelný</a:t>
            </a:r>
          </a:p>
          <a:p>
            <a:pPr lvl="1"/>
            <a:r>
              <a:rPr lang="cs-CZ" dirty="0"/>
              <a:t>uvolňující / posilující</a:t>
            </a:r>
          </a:p>
          <a:p>
            <a:pPr lvl="1"/>
            <a:r>
              <a:rPr lang="cs-CZ" dirty="0"/>
              <a:t>uplatňován při spolupráci účinkujících</a:t>
            </a:r>
          </a:p>
          <a:p>
            <a:pPr lvl="1"/>
            <a:r>
              <a:rPr lang="cs-CZ" dirty="0"/>
              <a:t>a ze všeho nejdůležitější – </a:t>
            </a:r>
            <a:r>
              <a:rPr lang="cs-CZ" b="1" dirty="0"/>
              <a:t>respektovat cílenou osobu takovou, jaká je!</a:t>
            </a:r>
          </a:p>
          <a:p>
            <a:r>
              <a:rPr lang="cs-CZ" dirty="0"/>
              <a:t>Dále by měl</a:t>
            </a:r>
          </a:p>
          <a:p>
            <a:pPr lvl="1"/>
            <a:r>
              <a:rPr lang="cs-CZ" dirty="0"/>
              <a:t>umožnit seberealizaci, vlastní pokrok</a:t>
            </a:r>
          </a:p>
          <a:p>
            <a:pPr lvl="1"/>
            <a:r>
              <a:rPr lang="cs-CZ" dirty="0"/>
              <a:t>dát dostatečný prostor pro vlastní rozhodnutí a postup</a:t>
            </a:r>
          </a:p>
          <a:p>
            <a:pPr lvl="1"/>
            <a:r>
              <a:rPr lang="cs-CZ" dirty="0"/>
              <a:t>zajistit připravenou pomocnou ruku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C0439D-B8DE-855C-4AA8-70EBAB021730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582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časté požadavky na přístup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Symetrický přístup</a:t>
            </a:r>
          </a:p>
          <a:p>
            <a:pPr lvl="1"/>
            <a:r>
              <a:rPr lang="cs-CZ" dirty="0"/>
              <a:t>Někdo ale potřebuje nadřízeného, další nesnesou symetrii, zrcadlo</a:t>
            </a:r>
          </a:p>
          <a:p>
            <a:r>
              <a:rPr lang="cs-CZ" dirty="0"/>
              <a:t>Striktní a jednoznačné zadání</a:t>
            </a:r>
          </a:p>
          <a:p>
            <a:pPr lvl="1"/>
            <a:r>
              <a:rPr lang="cs-CZ" dirty="0"/>
              <a:t>Mnozí ale potřebují svobodu v rozhodování – někdo v postupu, jiný i v cíli</a:t>
            </a:r>
          </a:p>
          <a:p>
            <a:r>
              <a:rPr lang="cs-CZ" dirty="0"/>
              <a:t>Přirozené chování</a:t>
            </a:r>
          </a:p>
          <a:p>
            <a:pPr lvl="1"/>
            <a:r>
              <a:rPr lang="cs-CZ" dirty="0"/>
              <a:t>Mnozí jsou ale snadno zranitelní, další velmi nevyspělí</a:t>
            </a:r>
          </a:p>
          <a:p>
            <a:r>
              <a:rPr lang="cs-CZ" dirty="0"/>
              <a:t>Šetrné zacházení</a:t>
            </a:r>
          </a:p>
          <a:p>
            <a:pPr lvl="1"/>
            <a:r>
              <a:rPr lang="cs-CZ" dirty="0"/>
              <a:t>Někdo ale v pozdějším věku nechce být „jako malé dítě“</a:t>
            </a:r>
          </a:p>
          <a:p>
            <a:pPr lvl="1"/>
            <a:r>
              <a:rPr lang="cs-CZ" dirty="0"/>
              <a:t>Každý je jen člověk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6A92D64-55C5-5588-5CB2-69724BEA2BFC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291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 – vlastnosti a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257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ABA – Aplikovaná behaviorální analýza</a:t>
            </a:r>
          </a:p>
          <a:p>
            <a:pPr lvl="1"/>
            <a:r>
              <a:rPr lang="cs-CZ" dirty="0"/>
              <a:t>oficiálně udávána jako vědecká metoda, prakticky se však jedná o velmi invazivní formu terapie, která obvykle nerespektuje zájem toho, na koho je aplikována</a:t>
            </a:r>
          </a:p>
          <a:p>
            <a:r>
              <a:rPr lang="cs-CZ" dirty="0"/>
              <a:t>Metoda pevného objetí</a:t>
            </a:r>
          </a:p>
          <a:p>
            <a:pPr lvl="1"/>
            <a:r>
              <a:rPr lang="cs-CZ" dirty="0"/>
              <a:t>též „Terapie pevným objetím“ - dle PhDr. Prekopové, založená na pevném objímání, i proti vůli osoby, na kterou je aplikována, mnohdy až do vyčerpání</a:t>
            </a:r>
          </a:p>
          <a:p>
            <a:r>
              <a:rPr lang="cs-CZ" dirty="0"/>
              <a:t>Son-</a:t>
            </a:r>
            <a:r>
              <a:rPr lang="cs-CZ" dirty="0" err="1"/>
              <a:t>rise</a:t>
            </a:r>
            <a:endParaRPr lang="cs-CZ" dirty="0"/>
          </a:p>
          <a:p>
            <a:pPr lvl="1"/>
            <a:r>
              <a:rPr lang="cs-CZ" dirty="0"/>
              <a:t>spočívá ve vývoji dítěte hrou s tím, že k volnému hraní je obvykle vyhrazena místnost</a:t>
            </a:r>
          </a:p>
          <a:p>
            <a:r>
              <a:rPr lang="cs-CZ" dirty="0"/>
              <a:t>Nácviky sociálních dovedností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EC4FE6-35B5-881F-01A4-21E3E186F6EC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0663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ABA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2579"/>
          </a:xfrm>
        </p:spPr>
        <p:txBody>
          <a:bodyPr>
            <a:normAutofit/>
          </a:bodyPr>
          <a:lstStyle/>
          <a:p>
            <a:r>
              <a:rPr lang="cs-CZ" dirty="0"/>
              <a:t>Historicky se záměrem „učinit autistické dítě normálním“, „vyléčit dítě z autismu“</a:t>
            </a:r>
          </a:p>
          <a:p>
            <a:r>
              <a:rPr lang="cs-CZ" dirty="0"/>
              <a:t>V minulosti používány krajně násilné praktiky, od kterých se postupně upouštělo k mírnějším, přesto škodlivým</a:t>
            </a:r>
          </a:p>
          <a:p>
            <a:r>
              <a:rPr lang="cs-CZ" dirty="0"/>
              <a:t>Základním problémem je, že dítě je podmiňováno, je jeho chování vynucováno, není nijak respektováno, musí se podvolit autoritě</a:t>
            </a:r>
          </a:p>
          <a:p>
            <a:endParaRPr lang="cs-CZ" dirty="0"/>
          </a:p>
          <a:p>
            <a:r>
              <a:rPr lang="cs-CZ" dirty="0"/>
              <a:t>Na základě zkušeností mnoha osob a poznatků současné vědy je silně nedoporučena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87B2744-6088-CFDA-4430-DAAA41D83480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1101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ABA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ABA dnes (podle Šimona)</a:t>
            </a:r>
          </a:p>
          <a:p>
            <a:pPr lvl="1"/>
            <a:r>
              <a:rPr lang="cs-CZ" dirty="0"/>
              <a:t>Opírá se o aktuální vývojové potřeby konkrétního dítěte, nikoliv o společenské normy a představy o „zdravém dítěti“</a:t>
            </a:r>
          </a:p>
          <a:p>
            <a:pPr lvl="1"/>
            <a:r>
              <a:rPr lang="cs-CZ" dirty="0"/>
              <a:t>Zůstává silná analytická činnost a práce s daty (zachycení vývoje)</a:t>
            </a:r>
          </a:p>
          <a:p>
            <a:pPr lvl="1"/>
            <a:r>
              <a:rPr lang="cs-CZ" dirty="0"/>
              <a:t>Je regulovaná a garantovaná</a:t>
            </a:r>
          </a:p>
          <a:p>
            <a:pPr lvl="2"/>
            <a:r>
              <a:rPr lang="cs-CZ" dirty="0"/>
              <a:t>povinná supervize BCBA</a:t>
            </a:r>
          </a:p>
          <a:p>
            <a:pPr lvl="2"/>
            <a:r>
              <a:rPr lang="cs-CZ" dirty="0"/>
              <a:t>standardizace vzdělávání (CABA při MUNI Brno)</a:t>
            </a:r>
          </a:p>
          <a:p>
            <a:pPr lvl="1"/>
            <a:r>
              <a:rPr lang="cs-CZ" dirty="0"/>
              <a:t>Velmi záleží na tom, kdo a jak ABA poskytuje</a:t>
            </a:r>
          </a:p>
          <a:p>
            <a:pPr lvl="1"/>
            <a:r>
              <a:rPr lang="cs-CZ" dirty="0"/>
              <a:t>Jedná se o metodu s empiricky prokázanou efektivitou</a:t>
            </a:r>
            <a:br>
              <a:rPr lang="cs-CZ" dirty="0"/>
            </a:br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F9E548D-C636-90E7-048A-8E78DE1CF100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835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pevné objetí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2579"/>
          </a:xfrm>
        </p:spPr>
        <p:txBody>
          <a:bodyPr>
            <a:normAutofit/>
          </a:bodyPr>
          <a:lstStyle/>
          <a:p>
            <a:r>
              <a:rPr lang="cs-CZ" dirty="0"/>
              <a:t>Používá objímání na vyřešení všech náročných situací s dítětem</a:t>
            </a:r>
          </a:p>
          <a:p>
            <a:r>
              <a:rPr lang="cs-CZ" dirty="0"/>
              <a:t>Obvykle objetí trvá až do chvíle, kdy dítě již dále není schopno klást odpor (ať už řízeně, nebo v důsledku afektu)</a:t>
            </a:r>
          </a:p>
          <a:p>
            <a:r>
              <a:rPr lang="cs-CZ" dirty="0"/>
              <a:t>Někdy bývá spjato i s doprovodným násilím, někdy i za účelem vyvolání afektu</a:t>
            </a:r>
          </a:p>
          <a:p>
            <a:endParaRPr lang="cs-CZ" dirty="0"/>
          </a:p>
          <a:p>
            <a:r>
              <a:rPr lang="cs-CZ" dirty="0"/>
              <a:t>Na základě zkušeností mnoha osob a poznatků současné vědy je považována za mimořádně nežádoucí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1CDDF4-0E5D-D4B1-7B26-4E2FD008641C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895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Son-</a:t>
            </a:r>
            <a:r>
              <a:rPr lang="cs-CZ" dirty="0" err="1"/>
              <a:t>rise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2579"/>
          </a:xfrm>
        </p:spPr>
        <p:txBody>
          <a:bodyPr>
            <a:normAutofit/>
          </a:bodyPr>
          <a:lstStyle/>
          <a:p>
            <a:r>
              <a:rPr lang="cs-CZ" dirty="0"/>
              <a:t>Nazvaná podle „synova vzestupu“</a:t>
            </a:r>
          </a:p>
          <a:p>
            <a:r>
              <a:rPr lang="cs-CZ" dirty="0"/>
              <a:t>Využívá herny v domácnosti i ve speciální škole</a:t>
            </a:r>
          </a:p>
          <a:p>
            <a:r>
              <a:rPr lang="cs-CZ" dirty="0"/>
              <a:t>Negativní hodnocení metody má dvě zásadní příčiny</a:t>
            </a:r>
          </a:p>
          <a:p>
            <a:pPr lvl="1"/>
            <a:r>
              <a:rPr lang="cs-CZ" dirty="0"/>
              <a:t>Pevné vázání na konkrétní místnost</a:t>
            </a:r>
          </a:p>
          <a:p>
            <a:pPr lvl="1"/>
            <a:r>
              <a:rPr lang="cs-CZ" dirty="0"/>
              <a:t>Propagaci metody, že „vyléčí autismus“</a:t>
            </a:r>
          </a:p>
          <a:p>
            <a:pPr lvl="1"/>
            <a:endParaRPr lang="cs-CZ" dirty="0"/>
          </a:p>
          <a:p>
            <a:r>
              <a:rPr lang="cs-CZ" dirty="0"/>
              <a:t>Není fakticky prokázána účinnost, záruka úspěchu</a:t>
            </a:r>
          </a:p>
          <a:p>
            <a:r>
              <a:rPr lang="cs-CZ" dirty="0"/>
              <a:t>I přes své nedostatky je daleko vhodnější, než jiné, často užívané metody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D41537-0E44-D131-832B-A08896F407AC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54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4DCDA-E038-B8C4-57C2-E6E292F3D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7731"/>
            <a:ext cx="9144000" cy="706437"/>
          </a:xfrm>
        </p:spPr>
        <p:txBody>
          <a:bodyPr>
            <a:normAutofit/>
          </a:bodyPr>
          <a:lstStyle/>
          <a:p>
            <a:r>
              <a:rPr lang="cs-CZ" sz="4400" dirty="0"/>
              <a:t>Struktura besedy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BE8728-F6D2-7E36-AC62-C1C37DE0A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34190"/>
            <a:ext cx="9144000" cy="3534505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Organizační úvod - asi 5-10 minut (17:00)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Přednáška - cca 1 hodina (17:10)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Praktická ukázka náročné situace - cca 5 minut (18:10)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Rozhovor - cca 15 až 20 minut (18:15)</a:t>
            </a:r>
          </a:p>
          <a:p>
            <a:pPr algn="l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Prostor pro dotazy ve zbylé asi půlhodině (18:35)</a:t>
            </a:r>
          </a:p>
          <a:p>
            <a:pPr algn="l"/>
            <a:endParaRPr lang="cs-CZ" dirty="0"/>
          </a:p>
          <a:p>
            <a:pPr algn="l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CDD932-F69D-F3CD-2C28-B42AC8976AEF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960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nácviky sociálních dovedností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2579"/>
          </a:xfrm>
        </p:spPr>
        <p:txBody>
          <a:bodyPr>
            <a:normAutofit/>
          </a:bodyPr>
          <a:lstStyle/>
          <a:p>
            <a:r>
              <a:rPr lang="cs-CZ" dirty="0"/>
              <a:t>Jsou prováděny různými způsoby</a:t>
            </a:r>
          </a:p>
          <a:p>
            <a:r>
              <a:rPr lang="cs-CZ" dirty="0"/>
              <a:t>Spočívají na společné diskuzi, hledání řešení sociálních situací a přípravě na ně, získávání zpětné vazby na své chování – „co a jak“</a:t>
            </a:r>
          </a:p>
          <a:p>
            <a:endParaRPr lang="cs-CZ" dirty="0"/>
          </a:p>
          <a:p>
            <a:r>
              <a:rPr lang="cs-CZ" dirty="0"/>
              <a:t>Nezbytností jejich úspěchu je zájem o ně ze strany cílené osoby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FC34F47-A829-1E01-18C3-D8BEB8D6E403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646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nácviky sociálních dovedností (podle Šimona)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2579"/>
          </a:xfrm>
        </p:spPr>
        <p:txBody>
          <a:bodyPr>
            <a:normAutofit/>
          </a:bodyPr>
          <a:lstStyle/>
          <a:p>
            <a:r>
              <a:rPr lang="cs-CZ" dirty="0"/>
              <a:t>Vychází z KBT a teorie učení (podobně jako ABA)</a:t>
            </a:r>
          </a:p>
          <a:p>
            <a:r>
              <a:rPr lang="cs-CZ" dirty="0"/>
              <a:t>U lidí na spektru předpoklad deficitu „teorie mysli“, nácvik využíván jako alternativní cesta k osvojení sociální dovednosti.</a:t>
            </a:r>
          </a:p>
          <a:p>
            <a:r>
              <a:rPr lang="cs-CZ" dirty="0"/>
              <a:t>Jednoduchý proces:</a:t>
            </a:r>
          </a:p>
          <a:p>
            <a:pPr lvl="1"/>
            <a:r>
              <a:rPr lang="cs-CZ" dirty="0"/>
              <a:t>Jsem schopen nahlédnout, že mé chování mi způsobuje potíže → chci to změnit → nacvičuji to (s pomocí a vedením) → chování změním.</a:t>
            </a:r>
          </a:p>
          <a:p>
            <a:r>
              <a:rPr lang="cs-CZ" dirty="0"/>
              <a:t>individuální i skupinová forma</a:t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FD0DDF-F9EC-EC96-B4C8-984419E61354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881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Terapeutické metody: nácviky sociálních dovedností (podle Šimona)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Skupinové nácviky sociálních dovedností pro dospělé v SR NAUTIS</a:t>
            </a:r>
          </a:p>
          <a:p>
            <a:pPr lvl="1"/>
            <a:r>
              <a:rPr lang="cs-CZ" dirty="0"/>
              <a:t>Skupina cca 12 lidí</a:t>
            </a:r>
          </a:p>
          <a:p>
            <a:pPr lvl="1"/>
            <a:r>
              <a:rPr lang="cs-CZ" dirty="0"/>
              <a:t>Setkání jednou za týden – 2 týdny</a:t>
            </a:r>
          </a:p>
          <a:p>
            <a:pPr lvl="1"/>
            <a:r>
              <a:rPr lang="cs-CZ" dirty="0"/>
              <a:t>2 lektoři - pouze role moderátorů</a:t>
            </a:r>
          </a:p>
          <a:p>
            <a:pPr lvl="1"/>
            <a:r>
              <a:rPr lang="cs-CZ" dirty="0"/>
              <a:t>Důraz na nácviky dovedností podle výběru účastníků, nikoliv podle objektivizovaných diagnostických kritérií u autismu</a:t>
            </a:r>
          </a:p>
          <a:p>
            <a:pPr lvl="1"/>
            <a:r>
              <a:rPr lang="cs-CZ" dirty="0"/>
              <a:t>Hraní rolí</a:t>
            </a:r>
          </a:p>
          <a:p>
            <a:pPr lvl="1"/>
            <a:r>
              <a:rPr lang="cs-CZ" dirty="0"/>
              <a:t>Korektivní zkušenost</a:t>
            </a:r>
          </a:p>
          <a:p>
            <a:pPr lvl="1"/>
            <a:r>
              <a:rPr lang="cs-CZ" dirty="0"/>
              <a:t>Nácviková struktura pro hraní rolí: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0"/>
              <a:t>Výběr situace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0"/>
              <a:t>Hraní rolí s vybraným lektorem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0"/>
              <a:t>Vnitřní monolog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0"/>
              <a:t>Jsem spokojen s tím, jak to dopadlo?</a:t>
            </a:r>
          </a:p>
          <a:p>
            <a:pPr marL="1885950" lvl="3" indent="-514350">
              <a:buFont typeface="+mj-lt"/>
              <a:buAutoNum type="arabicParenR"/>
            </a:pPr>
            <a:r>
              <a:rPr lang="cs-CZ" dirty="0"/>
              <a:t>pokud ne: Jak bych to udělal jinak?</a:t>
            </a:r>
          </a:p>
          <a:p>
            <a:pPr marL="1885950" lvl="3" indent="-514350">
              <a:buFont typeface="+mj-lt"/>
              <a:buAutoNum type="arabicParenR"/>
            </a:pPr>
            <a:r>
              <a:rPr lang="cs-CZ" dirty="0"/>
              <a:t>možnost opakování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0"/>
              <a:t>Zpětná vazba skupiny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0"/>
              <a:t>Reakce na zpětné vazby</a:t>
            </a:r>
          </a:p>
          <a:p>
            <a:pPr marL="1828800" lvl="3" indent="-457200">
              <a:buFont typeface="+mj-lt"/>
              <a:buAutoNum type="arabicParenR"/>
            </a:pPr>
            <a:r>
              <a:rPr lang="cs-CZ" dirty="0"/>
              <a:t>možnost opakování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D2FF10C-DE26-F4BD-F555-7B3959DE46F4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08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se autismus projevuje u mne?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92AF9D-EC64-5821-E920-35C7AE5D5627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967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autismus projevuje u mne?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AS, ADD, </a:t>
            </a:r>
            <a:r>
              <a:rPr lang="cs-CZ" dirty="0" err="1"/>
              <a:t>hypoaktivita</a:t>
            </a:r>
            <a:r>
              <a:rPr lang="cs-CZ" dirty="0"/>
              <a:t>, PDA, dysgrafie…</a:t>
            </a:r>
          </a:p>
          <a:p>
            <a:r>
              <a:rPr lang="cs-CZ" dirty="0"/>
              <a:t>zájem o kontext, spojitost, systém a systematičnost</a:t>
            </a:r>
          </a:p>
          <a:p>
            <a:r>
              <a:rPr lang="cs-CZ" dirty="0"/>
              <a:t>uvažování v širších a hlubších souvislostech</a:t>
            </a:r>
          </a:p>
          <a:p>
            <a:r>
              <a:rPr lang="cs-CZ" dirty="0"/>
              <a:t>silná potřeba jistoty</a:t>
            </a:r>
          </a:p>
          <a:p>
            <a:r>
              <a:rPr lang="cs-CZ" dirty="0"/>
              <a:t>PDA – nadání, imaginární svět, vzdorovitost, potřeba kontroly nad svým prostředím, silná potřeba vlastní nezávislosti</a:t>
            </a:r>
          </a:p>
          <a:p>
            <a:r>
              <a:rPr lang="cs-CZ" dirty="0"/>
              <a:t>ADD je pro mne nikoli nevýhodou, ale ochranou</a:t>
            </a:r>
          </a:p>
          <a:p>
            <a:r>
              <a:rPr lang="cs-CZ" dirty="0"/>
              <a:t>od mala cítím svou jinakost, považuji ji za vlastnost a samozřejmost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6B99A49-D322-B6B6-C3C8-4DDED280BE61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8153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Organizace</a:t>
            </a:r>
            <a:r>
              <a:rPr lang="pl-PL" dirty="0"/>
              <a:t> </a:t>
            </a:r>
            <a:r>
              <a:rPr lang="pl-PL" dirty="0" err="1"/>
              <a:t>věnující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osobám</a:t>
            </a:r>
            <a:r>
              <a:rPr lang="pl-PL" dirty="0"/>
              <a:t> na aut. </a:t>
            </a:r>
            <a:r>
              <a:rPr lang="pl-PL" dirty="0" err="1"/>
              <a:t>spektru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3D56238-AC62-DF41-690A-4E6CF9FF15B5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606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BD41D-38C1-3D9F-BC15-A68684A0D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8" y="365125"/>
            <a:ext cx="10725912" cy="1325563"/>
          </a:xfrm>
        </p:spPr>
        <p:txBody>
          <a:bodyPr/>
          <a:lstStyle/>
          <a:p>
            <a:r>
              <a:rPr lang="cs-CZ" dirty="0"/>
              <a:t>Organizace věnující se osobám na aut. spektru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E97D49-40BE-99D7-47BA-006EF294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774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NAUTIS – dříve APLA Praha, jedna z nejstarších</a:t>
            </a:r>
          </a:p>
          <a:p>
            <a:r>
              <a:rPr lang="cs-CZ" dirty="0"/>
              <a:t>APLA Jižní Čechy / Severní Čechy</a:t>
            </a:r>
          </a:p>
          <a:p>
            <a:r>
              <a:rPr lang="cs-CZ" dirty="0"/>
              <a:t>Za sklem</a:t>
            </a:r>
          </a:p>
          <a:p>
            <a:r>
              <a:rPr lang="cs-CZ" dirty="0" err="1"/>
              <a:t>Adventor</a:t>
            </a:r>
            <a:endParaRPr lang="cs-CZ" dirty="0"/>
          </a:p>
          <a:p>
            <a:r>
              <a:rPr lang="cs-CZ" dirty="0"/>
              <a:t>Křesadlo HK</a:t>
            </a:r>
          </a:p>
          <a:p>
            <a:r>
              <a:rPr lang="cs-CZ" dirty="0" err="1"/>
              <a:t>paspoint</a:t>
            </a:r>
            <a:r>
              <a:rPr lang="cs-CZ" dirty="0"/>
              <a:t> (dříve APLA Jižní Morava)</a:t>
            </a:r>
          </a:p>
          <a:p>
            <a:r>
              <a:rPr lang="cs-CZ" dirty="0"/>
              <a:t>Integrační centrum </a:t>
            </a:r>
            <a:r>
              <a:rPr lang="cs-CZ" dirty="0" err="1"/>
              <a:t>Sasov</a:t>
            </a:r>
            <a:endParaRPr lang="cs-CZ" dirty="0"/>
          </a:p>
          <a:p>
            <a:r>
              <a:rPr lang="cs-CZ" dirty="0"/>
              <a:t>Rodinné integrační centrum</a:t>
            </a:r>
          </a:p>
          <a:p>
            <a:r>
              <a:rPr lang="cs-CZ" dirty="0"/>
              <a:t>Nadační fond ATYP</a:t>
            </a:r>
          </a:p>
          <a:p>
            <a:r>
              <a:rPr lang="cs-CZ" dirty="0" err="1"/>
              <a:t>Mikasa</a:t>
            </a:r>
            <a:endParaRPr lang="cs-CZ" dirty="0"/>
          </a:p>
          <a:p>
            <a:r>
              <a:rPr lang="cs-CZ" dirty="0"/>
              <a:t>a další…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D9B132A-0263-1062-FA2E-91C151F22433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066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Doporučené zdroje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 čeho čerpat a čemu se raději vyhnout?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70C1EEC-87CC-0D3D-0C72-EE2DA28306EE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037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A40D-2E4E-7BC3-1D2E-61F4473B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5046-859A-99B7-9E02-B2E6D5C87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Autismport</a:t>
            </a:r>
            <a:r>
              <a:rPr lang="cs-CZ" dirty="0"/>
              <a:t>	https://autismport.cz/</a:t>
            </a:r>
          </a:p>
          <a:p>
            <a:r>
              <a:rPr lang="cs-CZ" dirty="0"/>
              <a:t>ATYP Magazín	https://atypmagazin.cz/</a:t>
            </a:r>
          </a:p>
          <a:p>
            <a:r>
              <a:rPr lang="cs-CZ" dirty="0"/>
              <a:t>Na spektru		https://na-spektru.matyasp.eu/</a:t>
            </a:r>
          </a:p>
          <a:p>
            <a:r>
              <a:rPr lang="cs-CZ" dirty="0"/>
              <a:t>Zrzi			https://zrzi.cz/</a:t>
            </a:r>
          </a:p>
          <a:p>
            <a:r>
              <a:rPr lang="cs-CZ" dirty="0"/>
              <a:t>Můj prapodivný svět s Aspergerovým syndromem</a:t>
            </a:r>
            <a:br>
              <a:rPr lang="cs-CZ" dirty="0"/>
            </a:br>
            <a:r>
              <a:rPr lang="cs-CZ" dirty="0"/>
              <a:t>			https://www.facebook.com/svetsaspergerem</a:t>
            </a:r>
          </a:p>
          <a:p>
            <a:endParaRPr lang="cs-CZ" dirty="0"/>
          </a:p>
          <a:p>
            <a:r>
              <a:rPr lang="cs-CZ" dirty="0"/>
              <a:t>Nedoporučený zdroj…</a:t>
            </a:r>
            <a:br>
              <a:rPr lang="cs-CZ" dirty="0"/>
            </a:br>
            <a:r>
              <a:rPr lang="cs-CZ" dirty="0" err="1">
                <a:solidFill>
                  <a:srgbClr val="920000"/>
                </a:solidFill>
              </a:rPr>
              <a:t>A</a:t>
            </a:r>
            <a:r>
              <a:rPr lang="cs-CZ" dirty="0" err="1"/>
              <a:t>u</a:t>
            </a:r>
            <a:r>
              <a:rPr lang="cs-CZ" dirty="0" err="1">
                <a:solidFill>
                  <a:srgbClr val="920000"/>
                </a:solidFill>
              </a:rPr>
              <a:t>ti</a:t>
            </a:r>
            <a:r>
              <a:rPr lang="cs-CZ" dirty="0" err="1">
                <a:solidFill>
                  <a:srgbClr val="FF0000"/>
                </a:solidFill>
              </a:rPr>
              <a:t>s</a:t>
            </a:r>
            <a:r>
              <a:rPr lang="cs-CZ" dirty="0" err="1">
                <a:solidFill>
                  <a:srgbClr val="920000"/>
                </a:solidFill>
              </a:rPr>
              <a:t>m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</a:t>
            </a:r>
            <a:r>
              <a:rPr lang="cs-CZ" dirty="0" err="1">
                <a:solidFill>
                  <a:srgbClr val="FF0000"/>
                </a:solidFill>
              </a:rPr>
              <a:t>pe</a:t>
            </a:r>
            <a:r>
              <a:rPr lang="cs-CZ" dirty="0" err="1">
                <a:solidFill>
                  <a:srgbClr val="920000"/>
                </a:solidFill>
              </a:rPr>
              <a:t>a</a:t>
            </a:r>
            <a:r>
              <a:rPr lang="cs-CZ" dirty="0" err="1"/>
              <a:t>k</a:t>
            </a:r>
            <a:r>
              <a:rPr lang="cs-CZ" dirty="0" err="1">
                <a:solidFill>
                  <a:srgbClr val="920000"/>
                </a:solidFill>
              </a:rPr>
              <a:t>s</a:t>
            </a:r>
            <a:r>
              <a:rPr lang="cs-CZ" dirty="0">
                <a:solidFill>
                  <a:srgbClr val="920000"/>
                </a:solidFill>
              </a:rPr>
              <a:t>							      </a:t>
            </a:r>
            <a:r>
              <a:rPr lang="cs-CZ" sz="2000" i="1" dirty="0"/>
              <a:t>(</a:t>
            </a:r>
            <a:r>
              <a:rPr lang="cs-CZ" sz="2000" i="1" dirty="0" err="1"/>
              <a:t>AutismSpeaks</a:t>
            </a:r>
            <a:r>
              <a:rPr lang="cs-CZ" sz="2000" i="1" dirty="0"/>
              <a:t>)</a:t>
            </a:r>
            <a:endParaRPr lang="cs-CZ" sz="2000" i="1" dirty="0">
              <a:solidFill>
                <a:srgbClr val="92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99D388F-99BE-147D-F538-B65FE4EE002A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5305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8500E-C157-2AC5-252F-2A86F78F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závěrem…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78983-8A76-45C9-EC0E-05FAC1D03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… kdo nebyl na přednášce, samotný obsah prezentace nepochopí…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9946965-D1A9-98A9-FD0C-6F9645421102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9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4DCDA-E038-B8C4-57C2-E6E292F3D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7731"/>
            <a:ext cx="9144000" cy="706437"/>
          </a:xfrm>
        </p:spPr>
        <p:txBody>
          <a:bodyPr>
            <a:normAutofit/>
          </a:bodyPr>
          <a:lstStyle/>
          <a:p>
            <a:r>
              <a:rPr lang="cs-CZ" sz="4400" dirty="0"/>
              <a:t>Dotazy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BE8728-F6D2-7E36-AC62-C1C37DE0A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85550"/>
            <a:ext cx="9144000" cy="5079842"/>
          </a:xfrm>
        </p:spPr>
        <p:txBody>
          <a:bodyPr>
            <a:normAutofit/>
          </a:bodyPr>
          <a:lstStyle/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Dotazy lze klást: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 online pomocí </a:t>
            </a:r>
            <a:r>
              <a:rPr lang="cs-CZ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https://tlk.io/polickauti</a:t>
            </a:r>
            <a:endParaRPr lang="cs-CZ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 pomocí propisky a papíru, následně vhozeného do klobouku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 ústně - přihlášením se zvednutím ruky</a:t>
            </a:r>
          </a:p>
          <a:p>
            <a:pPr algn="l"/>
            <a:b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Napadne-li Vás v budoucnu jakýkoliv další dotaz, je možné jej klást i pomocí kontaktu níže.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Matyáš Pilz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e-mail: matys.pilz@gmail.com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web: https://na-spektru.matyasp.eu/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facebook: https://www.facebook.com/Matyas.Pilz</a:t>
            </a:r>
            <a:endParaRPr lang="cs-CZ" dirty="0"/>
          </a:p>
          <a:p>
            <a:pPr algn="l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1357F84-DFC3-535F-926D-F55B1EE4E3B9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31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49FCE-8AA0-4EB0-90BE-1060E13EA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4C462-8B5F-2EA8-5D2A-183F65D17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teoretický úvod </a:t>
            </a:r>
          </a:p>
          <a:p>
            <a:r>
              <a:rPr lang="cs-CZ" dirty="0"/>
              <a:t>aktuálnost v pohledu odborné veřejnosti</a:t>
            </a:r>
          </a:p>
          <a:p>
            <a:r>
              <a:rPr lang="cs-CZ" dirty="0"/>
              <a:t>mýty a jejich zhodnocení </a:t>
            </a:r>
          </a:p>
          <a:p>
            <a:r>
              <a:rPr lang="cs-CZ" dirty="0"/>
              <a:t>způsob uvažování </a:t>
            </a:r>
          </a:p>
          <a:p>
            <a:r>
              <a:rPr lang="cs-CZ" dirty="0"/>
              <a:t>přidružené diagnózy a projevy </a:t>
            </a:r>
          </a:p>
          <a:p>
            <a:r>
              <a:rPr lang="cs-CZ" dirty="0"/>
              <a:t>přístup k osobám na spektru</a:t>
            </a:r>
          </a:p>
          <a:p>
            <a:r>
              <a:rPr lang="cs-CZ" dirty="0"/>
              <a:t>jak se autismus projevuje u mne</a:t>
            </a:r>
          </a:p>
          <a:p>
            <a:r>
              <a:rPr lang="cs-CZ" dirty="0"/>
              <a:t>organizace zabývající se autistickým spektrem</a:t>
            </a:r>
          </a:p>
          <a:p>
            <a:r>
              <a:rPr lang="cs-CZ" dirty="0"/>
              <a:t>doporučené zdroje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B2E3354-E392-007C-CC97-70C22FA88C07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65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7B643-6AFC-8D51-4F9D-B304BA161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Teoretický 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368293-2E19-28BB-884E-9BD874015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je to autismus a Aspergerův syndrom?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31502A6-6356-3B94-BC40-1A862F72CF7D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1A257-2AD9-EC77-E408-325E3447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Lékařský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4A686-DE25-8385-EA10-FE38D5DC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nahlíží na autismus jako na nemoc / chorobu</a:t>
            </a:r>
          </a:p>
          <a:p>
            <a:r>
              <a:rPr lang="cs-CZ" dirty="0"/>
              <a:t>diagnostická kritéria (zjednodušení)</a:t>
            </a:r>
          </a:p>
          <a:p>
            <a:pPr lvl="1"/>
            <a:r>
              <a:rPr lang="cs-CZ" dirty="0"/>
              <a:t>Potíže v komunikaci</a:t>
            </a:r>
          </a:p>
          <a:p>
            <a:pPr lvl="1"/>
            <a:r>
              <a:rPr lang="cs-CZ" dirty="0"/>
              <a:t>Potíže v sociální interakci</a:t>
            </a:r>
          </a:p>
          <a:p>
            <a:pPr lvl="1"/>
            <a:r>
              <a:rPr lang="cs-CZ" dirty="0"/>
              <a:t>Opakující se úzké zájmy</a:t>
            </a:r>
          </a:p>
          <a:p>
            <a:pPr lvl="1"/>
            <a:r>
              <a:rPr lang="cs-CZ" dirty="0"/>
              <a:t>Abnormální vývoj před dosažením třetího roku</a:t>
            </a:r>
          </a:p>
          <a:p>
            <a:r>
              <a:rPr lang="cs-CZ" dirty="0"/>
              <a:t>zaměřuje se na:</a:t>
            </a:r>
          </a:p>
          <a:p>
            <a:pPr lvl="1"/>
            <a:r>
              <a:rPr lang="cs-CZ" dirty="0"/>
              <a:t>patologickou stránku</a:t>
            </a:r>
          </a:p>
          <a:p>
            <a:pPr lvl="1"/>
            <a:r>
              <a:rPr lang="cs-CZ" dirty="0"/>
              <a:t>přidružené diagnózy</a:t>
            </a:r>
          </a:p>
          <a:p>
            <a:pPr lvl="1"/>
            <a:r>
              <a:rPr lang="cs-CZ" dirty="0"/>
              <a:t>tlumení příznaků včetně přidružených potíží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6703656-CFF1-E342-D321-F6E123EC3061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431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5C8FC-BABE-C4EA-F705-AE90E2AE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Celostní pohled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F3896-9079-B858-CD9C-947C2807F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nahlíží na autismus jako na jinakost</a:t>
            </a:r>
          </a:p>
          <a:p>
            <a:r>
              <a:rPr lang="cs-CZ" dirty="0"/>
              <a:t>pohlíží na osobu jako celek</a:t>
            </a:r>
          </a:p>
          <a:p>
            <a:r>
              <a:rPr lang="cs-CZ" dirty="0"/>
              <a:t>bere v úvahu kladné i záporné vlastnosti člověka</a:t>
            </a:r>
          </a:p>
          <a:p>
            <a:r>
              <a:rPr lang="cs-CZ" dirty="0"/>
              <a:t>zabývá se odstraňováním konkrétních potíží bez záměru změnit jádro člověka</a:t>
            </a:r>
          </a:p>
          <a:p>
            <a:r>
              <a:rPr lang="cs-CZ" dirty="0"/>
              <a:t>často nepohlíží na lékařskou stránku problematiky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FBCCC0-565F-8423-D956-5F5059BDBCB5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64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55000">
              <a:srgbClr val="DDFA96"/>
            </a:gs>
            <a:gs pos="35000">
              <a:schemeClr val="accent4"/>
            </a:gs>
            <a:gs pos="20000">
              <a:schemeClr val="accent4">
                <a:lumMod val="40000"/>
                <a:lumOff val="60000"/>
              </a:schemeClr>
            </a:gs>
            <a:gs pos="75000">
              <a:srgbClr val="9BF5FF"/>
            </a:gs>
            <a:gs pos="93000">
              <a:srgbClr val="82DBFA"/>
            </a:gs>
            <a:gs pos="97000">
              <a:srgbClr val="00B0F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FEDC9-9E86-39F9-F1C3-95556A7A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„autismus jako dar“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382B8-97B9-B856-8A26-1342FA23A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považuje autismus za „dar z nebes“</a:t>
            </a:r>
          </a:p>
          <a:p>
            <a:r>
              <a:rPr lang="cs-CZ" dirty="0"/>
              <a:t>snaží se z autismu „vypíchnout“ výhody</a:t>
            </a:r>
          </a:p>
          <a:p>
            <a:r>
              <a:rPr lang="cs-CZ" dirty="0"/>
              <a:t>zaměřuje se často na umělecký a tvůrčí projev</a:t>
            </a:r>
          </a:p>
          <a:p>
            <a:r>
              <a:rPr lang="cs-CZ" dirty="0"/>
              <a:t>pohlíží na osobu takovou, jaká je, ale často s důrazem na její „</a:t>
            </a:r>
            <a:r>
              <a:rPr lang="cs-CZ" dirty="0" err="1"/>
              <a:t>autističnost</a:t>
            </a:r>
            <a:r>
              <a:rPr lang="cs-CZ" dirty="0"/>
              <a:t>“</a:t>
            </a:r>
          </a:p>
          <a:p>
            <a:r>
              <a:rPr lang="cs-CZ" dirty="0"/>
              <a:t>mnohdy ale opomíjí potíže, které autismus či přidružené diagnózy mohou způsobovat či </a:t>
            </a:r>
            <a:r>
              <a:rPr lang="cs-CZ" dirty="0" err="1"/>
              <a:t>spolupřičiňovat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5785BA2-EB86-C386-0D50-749638FF49F6}"/>
              </a:ext>
            </a:extLst>
          </p:cNvPr>
          <p:cNvSpPr txBox="1"/>
          <p:nvPr/>
        </p:nvSpPr>
        <p:spPr>
          <a:xfrm>
            <a:off x="0" y="0"/>
            <a:ext cx="1042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8CF2921-D399-4B36-BEBA-692926C9F4DB}" type="datetime11">
              <a:rPr lang="cs-CZ" smtClean="0"/>
              <a:t>23:34:33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792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15464</TotalTime>
  <Words>1885</Words>
  <Application>Microsoft Office PowerPoint</Application>
  <PresentationFormat>Širokoúhlá obrazovka</PresentationFormat>
  <Paragraphs>306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Bahnschrift</vt:lpstr>
      <vt:lpstr>Calibri</vt:lpstr>
      <vt:lpstr>Calibri Light</vt:lpstr>
      <vt:lpstr>Helvetica</vt:lpstr>
      <vt:lpstr>Motiv Office</vt:lpstr>
      <vt:lpstr>Autismus a okolí</vt:lpstr>
      <vt:lpstr>Organizační úvod</vt:lpstr>
      <vt:lpstr>Struktura besedy</vt:lpstr>
      <vt:lpstr>Dotazy</vt:lpstr>
      <vt:lpstr>Obsah přednášky</vt:lpstr>
      <vt:lpstr>Teoretický úvod</vt:lpstr>
      <vt:lpstr>Lékařský pohled</vt:lpstr>
      <vt:lpstr>Celostní pohled</vt:lpstr>
      <vt:lpstr>Pohled „autismus jako dar“</vt:lpstr>
      <vt:lpstr>Aktuálnost v pohledu odborné veřejnosti</vt:lpstr>
      <vt:lpstr>Aktuálnost v pohledu odborné veřejnosti</vt:lpstr>
      <vt:lpstr>Pokroky za poslední léta</vt:lpstr>
      <vt:lpstr>Kdo jsou sebeobhájci?</vt:lpstr>
      <vt:lpstr>Činnost sebeobhájců</vt:lpstr>
      <vt:lpstr>Mýty a jejich hodnocení</vt:lpstr>
      <vt:lpstr>Mýty a jejich zhodnocení </vt:lpstr>
      <vt:lpstr>Jak jsou osoby na spektru označovány?</vt:lpstr>
      <vt:lpstr>Způsob uvažování</vt:lpstr>
      <vt:lpstr>Způsob uvažování</vt:lpstr>
      <vt:lpstr>Přidružené diagnózy</vt:lpstr>
      <vt:lpstr>Přidružené diagnózy a projevy – častý výskyt</vt:lpstr>
      <vt:lpstr>Přístup k osobám na spektru</vt:lpstr>
      <vt:lpstr>Základní požadavky na přístup</vt:lpstr>
      <vt:lpstr>Další časté požadavky na přístup</vt:lpstr>
      <vt:lpstr>Terapeutické metody – vlastnosti a rizika</vt:lpstr>
      <vt:lpstr>Terapeutické metody: ABA</vt:lpstr>
      <vt:lpstr>Terapeutické metody: ABA</vt:lpstr>
      <vt:lpstr>Terapeutické metody: pevné objetí</vt:lpstr>
      <vt:lpstr>Terapeutické metody: Son-rise</vt:lpstr>
      <vt:lpstr>Terapeutické metody: nácviky sociálních dovedností</vt:lpstr>
      <vt:lpstr>Terapeutické metody: nácviky sociálních dovedností (podle Šimona)</vt:lpstr>
      <vt:lpstr>Terapeutické metody: nácviky sociálních dovedností (podle Šimona)</vt:lpstr>
      <vt:lpstr>Jak se autismus projevuje u mne?</vt:lpstr>
      <vt:lpstr>Jak se autismus projevuje u mne?</vt:lpstr>
      <vt:lpstr>Organizace věnující se osobám na aut. spektru</vt:lpstr>
      <vt:lpstr>Organizace věnující se osobám na aut. spektru</vt:lpstr>
      <vt:lpstr>Doporučené zdroje</vt:lpstr>
      <vt:lpstr>Doporučené zdroje</vt:lpstr>
      <vt:lpstr>A závěrem…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Autismus a okolí</dc:title>
  <dc:creator>Matyáš Pilz</dc:creator>
  <cp:lastModifiedBy>Matyáš Pilz</cp:lastModifiedBy>
  <cp:revision>36</cp:revision>
  <dcterms:created xsi:type="dcterms:W3CDTF">2024-08-02T09:15:23Z</dcterms:created>
  <dcterms:modified xsi:type="dcterms:W3CDTF">2024-09-23T21:34:54Z</dcterms:modified>
</cp:coreProperties>
</file>